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27" r:id="rId4"/>
    <p:sldId id="300" r:id="rId5"/>
    <p:sldId id="314" r:id="rId6"/>
    <p:sldId id="289" r:id="rId7"/>
    <p:sldId id="291" r:id="rId8"/>
    <p:sldId id="290" r:id="rId9"/>
    <p:sldId id="317" r:id="rId10"/>
    <p:sldId id="292" r:id="rId11"/>
    <p:sldId id="293" r:id="rId12"/>
    <p:sldId id="312" r:id="rId13"/>
    <p:sldId id="308" r:id="rId14"/>
    <p:sldId id="325" r:id="rId15"/>
    <p:sldId id="326" r:id="rId16"/>
    <p:sldId id="310" r:id="rId17"/>
    <p:sldId id="323" r:id="rId18"/>
    <p:sldId id="294" r:id="rId19"/>
    <p:sldId id="318" r:id="rId20"/>
    <p:sldId id="319" r:id="rId21"/>
    <p:sldId id="309" r:id="rId22"/>
    <p:sldId id="311" r:id="rId23"/>
    <p:sldId id="321" r:id="rId24"/>
    <p:sldId id="295" r:id="rId25"/>
    <p:sldId id="296" r:id="rId26"/>
    <p:sldId id="316" r:id="rId27"/>
    <p:sldId id="297" r:id="rId28"/>
    <p:sldId id="328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orbel" panose="020B0503020204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sen Tavakoli" initials="MT" lastIdx="1" clrIdx="0">
    <p:extLst>
      <p:ext uri="{19B8F6BF-5375-455C-9EA6-DF929625EA0E}">
        <p15:presenceInfo xmlns:p15="http://schemas.microsoft.com/office/powerpoint/2012/main" userId="Mohsen Tavako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7" autoAdjust="0"/>
    <p:restoredTop sz="88538" autoAdjust="0"/>
  </p:normalViewPr>
  <p:slideViewPr>
    <p:cSldViewPr snapToGrid="0">
      <p:cViewPr varScale="1">
        <p:scale>
          <a:sx n="59" d="100"/>
          <a:sy n="59" d="100"/>
        </p:scale>
        <p:origin x="9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D875-6707-4779-9CAC-EBF9E4FC2DAC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D947A-6EE9-41F2-A459-D10DA62766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A wealth of clinical studies has shown higher complication rates after operative treatment of ankle fracture in patients are nearly identical, while non-operative treatment leads to significantly inferior outcomes.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Ali, M. S., et al. "Ankle fractures in the elderly: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nonoperative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operative treatment."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orthopaedic trauma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1.4 (1987): 275-280.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11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The use of a posterior anti-glide plate on the distal fibular plate provides more biomechanical stability than a conventional or locking lateral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plate.28,29 . In oblique fractures, an additional inter fragmentary compression screw may be  avoid irritation of the peroneal tendons.30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  <a:latin typeface="Calibri" panose="020F0502020204030204" pitchFamily="34" charset="0"/>
              </a:rPr>
              <a:t>Posterolateral approach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to the fibula provides a better soft tissue protection for the plate than a lateral approach, which is of particular advantage in elderly patients with frail skin.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</a:rPr>
              <a:t>use of a hook plate.2,37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Schaffer, JOHN J., and 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antiglide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 for distal fibular fixation. A biomechanical comparison with fixation with a lateral plate."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Bone Joint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69.4 (1987): 596-604.</a:t>
            </a:r>
            <a:endParaRPr lang="en-US" sz="1200" dirty="0"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dirty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04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The use of a posterior anti-glide plate on the distal fibular plate provides more biomechanical stability than a conventional or locking lateral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plate.28,29 . In oblique fractures, an additional inter fragmentary compression screw may be  avoid irritation of the peroneal tendons.30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  <a:latin typeface="Calibri" panose="020F0502020204030204" pitchFamily="34" charset="0"/>
              </a:rPr>
              <a:t>Posterolateral approach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to the fibula provides a better soft tissue protection for the plate than a lateral approach, which is of particular advantage in elderly patients with frail skin.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br>
              <a:rPr lang="en-US" sz="1200" dirty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The use of a posterior anti-glide plate on the distal fibular plate provides more biomechanical stability than a conventional or locking lateral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plate.28,29 . In oblique fractures, an additional inter fragmentary compression screw may be  avoid irritation of the peroneal tendons.30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  <a:latin typeface="Calibri" panose="020F0502020204030204" pitchFamily="34" charset="0"/>
              </a:rPr>
              <a:t>Posterolateral approach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to the fibula provides a better soft tissue protection for the plate than a lateral approach, which is of particular advantage in elderly patients with frail skin.</a:t>
            </a:r>
            <a:r>
              <a:rPr lang="en-US" sz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</a:rPr>
              <a:t>use of a hook plate.2,37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Schaffer, JOHN J., and 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Manoli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antiglide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plate for distal fibular fixation. A biomechanical comparison with fixation with a lateral plate."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 Bone Joint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69.4 (1987): 596-604.</a:t>
            </a:r>
            <a:endParaRPr lang="en-US" sz="1200" dirty="0"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dirty="0"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7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Intramedullary fibular nail may be used to minimize soft tissue compromise.36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56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7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Recently, the role of direct stabilization of the posterior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tibial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fragment has gained increased attention.21-23 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fixation of the posterior fragment will re-establish the integrity and physiological tension of the tibiofibular syndesmosis.31 </a:t>
            </a:r>
          </a:p>
          <a:p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The strong posterior tibiofibular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lig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. inserts at the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post.lat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. tibial margin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rgbClr val="FFFF00"/>
                </a:solidFill>
              </a:rPr>
              <a:t>Rammelt, S., H. </a:t>
            </a:r>
            <a:r>
              <a:rPr lang="en-US" dirty="0" err="1">
                <a:solidFill>
                  <a:srgbClr val="FFFF00"/>
                </a:solidFill>
              </a:rPr>
              <a:t>Zwipp</a:t>
            </a:r>
            <a:r>
              <a:rPr lang="en-US" dirty="0">
                <a:solidFill>
                  <a:srgbClr val="FFFF00"/>
                </a:solidFill>
              </a:rPr>
              <a:t>, and T. </a:t>
            </a:r>
            <a:r>
              <a:rPr lang="en-US" dirty="0" err="1">
                <a:solidFill>
                  <a:srgbClr val="FFFF00"/>
                </a:solidFill>
              </a:rPr>
              <a:t>Mittlmeier</a:t>
            </a:r>
            <a:r>
              <a:rPr lang="en-US" dirty="0">
                <a:solidFill>
                  <a:srgbClr val="FFFF00"/>
                </a:solidFill>
              </a:rPr>
              <a:t>. "[Operative treatment of pronation fracture--dislocations of the ankle]." </a:t>
            </a:r>
            <a:r>
              <a:rPr lang="en-US" i="1" dirty="0">
                <a:solidFill>
                  <a:srgbClr val="FFFF00"/>
                </a:solidFill>
              </a:rPr>
              <a:t>Operative </a:t>
            </a:r>
            <a:r>
              <a:rPr lang="en-US" i="1" dirty="0" err="1">
                <a:solidFill>
                  <a:srgbClr val="FFFF00"/>
                </a:solidFill>
              </a:rPr>
              <a:t>Orthopadie</a:t>
            </a:r>
            <a:r>
              <a:rPr lang="en-US" i="1" dirty="0">
                <a:solidFill>
                  <a:srgbClr val="FFFF00"/>
                </a:solidFill>
              </a:rPr>
              <a:t> und Traumatologie</a:t>
            </a:r>
            <a:r>
              <a:rPr lang="en-US" dirty="0">
                <a:solidFill>
                  <a:srgbClr val="FFFF00"/>
                </a:solidFill>
              </a:rPr>
              <a:t>25.3 (2013): 273-91.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Bartoníček, Jan, et al. "Anatomy and classification of the posterior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fragment in ankle fractures."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Archives of orthopaedic and trauma surgery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135.4 (2015): 505-516.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8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4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Provide high stability. Excellent treatment option for patients with Charcot neurogenic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osteoarthropathy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of the ankle/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hindfoot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type (Sanders IV), because standard techniques of internal fixation will invariably fail in these patients.17Alternatively, a small wire external fixator may be used.42 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Nail insertion along calcaneal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axix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(12degree of valgus). </a:t>
            </a:r>
            <a:r>
              <a:rPr lang="en-US" sz="1200" dirty="0">
                <a:solidFill>
                  <a:srgbClr val="FFFF00"/>
                </a:solidFill>
                <a:latin typeface="Calibri" panose="020F0502020204030204" pitchFamily="34" charset="0"/>
              </a:rPr>
              <a:t>it should only be an option in bedridden patients.41 </a:t>
            </a:r>
            <a:b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43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Frequently, elderly patients will not be able to partially offload their leg and should therefore rather be subjected to off-loading until bony union.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Above all=loss of protective sensation in the sole of the foot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77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Routine BMD and adequate medication are mandatory after osteoporotic fractures.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0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Individual treatment tailored to bone quality, overall condition, functional demand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Rammelt, S., H.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Zwipp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T.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Mittlmeier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"[Operative treatment of pronation fracture--dislocations of the ankle]." 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Operative </a:t>
            </a:r>
            <a:r>
              <a:rPr lang="en-US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Orthopadie</a:t>
            </a:r>
            <a:r>
              <a:rPr lang="en-US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Traumatologie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25.3 (2013): 273-91.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</a:rPr>
              <a:t>Complex fracture which cannot be assessed reliably with standard x-ray. like post. tibial fragment, suspected impaction of the tibial plafond </a:t>
            </a:r>
          </a:p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00"/>
                </a:solidFill>
                <a:latin typeface="StoneSansITCPro-Medium"/>
              </a:rPr>
              <a:t>Fracture-dislocation with impeding skin necrosis produced by a prominent medial fragment of the distal tibia. Immediate reduction is warranted.</a:t>
            </a: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2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</a:rPr>
              <a:t>Control radiographs are obtained at one week after the injury to rule out secondary dislocation.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0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</a:rPr>
              <a:t>Stable </a:t>
            </a:r>
            <a:r>
              <a:rPr lang="en-US" sz="1200" dirty="0" err="1">
                <a:solidFill>
                  <a:schemeClr val="tx1"/>
                </a:solidFill>
              </a:rPr>
              <a:t>fx</a:t>
            </a:r>
            <a:r>
              <a:rPr lang="en-US" sz="1200" dirty="0">
                <a:solidFill>
                  <a:schemeClr val="tx1"/>
                </a:solidFill>
              </a:rPr>
              <a:t>:  6ws orthosis or a special walker/boot in neutral position, limited  supination under full weight-bearing</a:t>
            </a:r>
            <a:endParaRPr lang="en-US" sz="1200" dirty="0"/>
          </a:p>
          <a:p>
            <a:r>
              <a:rPr lang="en-US" sz="1200" dirty="0">
                <a:solidFill>
                  <a:schemeClr val="tx1"/>
                </a:solidFill>
              </a:rPr>
              <a:t>Control radiographs are obtained at one week after the injury to rule out secondary dislocation.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In patients with Charcot neuro-</a:t>
            </a:r>
            <a:r>
              <a:rPr lang="en-US" sz="1200" dirty="0" err="1">
                <a:solidFill>
                  <a:schemeClr val="tx1"/>
                </a:solidFill>
              </a:rPr>
              <a:t>osteo</a:t>
            </a:r>
            <a:r>
              <a:rPr lang="en-US" sz="1200" dirty="0">
                <a:solidFill>
                  <a:schemeClr val="tx1"/>
                </a:solidFill>
              </a:rPr>
              <a:t>-</a:t>
            </a:r>
            <a:r>
              <a:rPr lang="en-US" sz="1200" dirty="0" err="1">
                <a:solidFill>
                  <a:schemeClr val="tx1"/>
                </a:solidFill>
              </a:rPr>
              <a:t>arthropathy</a:t>
            </a:r>
            <a:r>
              <a:rPr lang="en-US" sz="1200" dirty="0">
                <a:solidFill>
                  <a:schemeClr val="tx1"/>
                </a:solidFill>
              </a:rPr>
              <a:t>, prolonged </a:t>
            </a:r>
            <a:r>
              <a:rPr lang="en-US" sz="1200" dirty="0" err="1">
                <a:solidFill>
                  <a:schemeClr val="tx1"/>
                </a:solidFill>
              </a:rPr>
              <a:t>immobilisation</a:t>
            </a:r>
            <a:r>
              <a:rPr lang="en-US" sz="1200" dirty="0">
                <a:solidFill>
                  <a:schemeClr val="tx1"/>
                </a:solidFill>
              </a:rPr>
              <a:t> and complete off-loading in a well-padded total-contact cast is the first line of treatment.2,17 </a:t>
            </a:r>
            <a:br>
              <a:rPr lang="en-US" sz="1200" dirty="0">
                <a:solidFill>
                  <a:schemeClr val="tx1"/>
                </a:solidFill>
              </a:rPr>
            </a:b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0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Standard ORIF can be considered for patients with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Standard internal fixation22…..</a:t>
            </a:r>
          </a:p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Who are able to sense a 5.07 or smaller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</a:rPr>
              <a:t>SemmesWeinstein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 monofilament without manifestations of autonomic dysfunction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Current interlocking plate designs are pre-contoured and have a low profile in order to contain smaller fragments, provide more locking options, and avoid skin irritation (Fig. 6).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Combination of locking and non-locking screws compress the plate down to the bone and produce friction between the plate and bone, thus increasing stability.27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5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</a:rPr>
              <a:t>Increase stability by 81% (p&lt;0.05) and torsional stability by 200% (P&lt;0.02) as compared to a one-third tubular plate alone.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D947A-6EE9-41F2-A459-D10DA62766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0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1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9695"/>
            <a:ext cx="10515600" cy="1617071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Calibri" panose="020F0502020204030204" pitchFamily="34" charset="0"/>
              </a:rPr>
              <a:t>Surgery</a:t>
            </a:r>
            <a:br>
              <a:rPr lang="en-US" sz="4000" dirty="0">
                <a:solidFill>
                  <a:srgbClr val="FFC000"/>
                </a:solidFill>
              </a:rPr>
            </a:b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441533"/>
            <a:ext cx="11832115" cy="4768353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Good bone quality	          Standard ORIF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Week bone quality            Some tips and tricks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 	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09886"/>
            <a:ext cx="12057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CA268B86-EA84-4B62-A2FB-926249B5C09E}"/>
              </a:ext>
            </a:extLst>
          </p:cNvPr>
          <p:cNvSpPr/>
          <p:nvPr/>
        </p:nvSpPr>
        <p:spPr>
          <a:xfrm>
            <a:off x="2902688" y="1977655"/>
            <a:ext cx="467833" cy="2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4D2C6C3-9D68-4376-9CC8-94CCEB6FB82B}"/>
              </a:ext>
            </a:extLst>
          </p:cNvPr>
          <p:cNvSpPr/>
          <p:nvPr/>
        </p:nvSpPr>
        <p:spPr>
          <a:xfrm>
            <a:off x="2902688" y="2446256"/>
            <a:ext cx="467833" cy="2977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23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604" y="1141427"/>
            <a:ext cx="5388898" cy="15279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 </a:t>
            </a:r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400" i="1" dirty="0">
                <a:solidFill>
                  <a:srgbClr val="92D050"/>
                </a:solidFill>
                <a:latin typeface="Calibri" panose="020F0502020204030204" pitchFamily="34" charset="0"/>
              </a:rPr>
              <a:t>Locking plates</a:t>
            </a:r>
            <a:br>
              <a:rPr lang="en-US" sz="4400" b="1" i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73422" y="1371827"/>
            <a:ext cx="9833834" cy="230183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Less risk of loosening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Fixation strength	      independent of BMD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Locking and non-locking screws	      compression and increasing stability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Longer and multiple plates          better stability	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211669"/>
            <a:ext cx="11821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Illert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, Till, et al. "Stability of locking and non-locking plates in an osteoporotic calcaneal fracture model."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Foot &amp; ankle international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32.3 (2011): 307-313.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B69FAD-2EF3-4712-BB1A-5A2FFEB9CA49}"/>
              </a:ext>
            </a:extLst>
          </p:cNvPr>
          <p:cNvGrpSpPr/>
          <p:nvPr/>
        </p:nvGrpSpPr>
        <p:grpSpPr>
          <a:xfrm>
            <a:off x="2180189" y="3342923"/>
            <a:ext cx="7301379" cy="2732567"/>
            <a:chOff x="2467269" y="3242928"/>
            <a:chExt cx="7301379" cy="27325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34" t="1118" r="3861" b="21031"/>
            <a:stretch/>
          </p:blipFill>
          <p:spPr>
            <a:xfrm>
              <a:off x="6042419" y="3242928"/>
              <a:ext cx="3726229" cy="27325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CF0688-B7CB-42F9-BF17-A5E25A375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62" t="18760" b="6822"/>
            <a:stretch/>
          </p:blipFill>
          <p:spPr>
            <a:xfrm>
              <a:off x="2467269" y="3242928"/>
              <a:ext cx="3455582" cy="2728839"/>
            </a:xfrm>
            <a:prstGeom prst="rect">
              <a:avLst/>
            </a:prstGeom>
          </p:spPr>
        </p:pic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409347D4-AD37-4317-9917-56983D836B19}"/>
              </a:ext>
            </a:extLst>
          </p:cNvPr>
          <p:cNvSpPr/>
          <p:nvPr/>
        </p:nvSpPr>
        <p:spPr>
          <a:xfrm>
            <a:off x="3019647" y="1905386"/>
            <a:ext cx="489098" cy="265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F21EB5B-B5B6-4F7A-9DCC-91160BE33277}"/>
              </a:ext>
            </a:extLst>
          </p:cNvPr>
          <p:cNvSpPr/>
          <p:nvPr/>
        </p:nvSpPr>
        <p:spPr>
          <a:xfrm>
            <a:off x="4849089" y="2392898"/>
            <a:ext cx="489098" cy="265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7F6EFBB-892A-4198-9A33-1DBA0B33E864}"/>
              </a:ext>
            </a:extLst>
          </p:cNvPr>
          <p:cNvSpPr/>
          <p:nvPr/>
        </p:nvSpPr>
        <p:spPr>
          <a:xfrm>
            <a:off x="4210494" y="2840376"/>
            <a:ext cx="489098" cy="265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8" y="831556"/>
            <a:ext cx="10515600" cy="8415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Plate + 2 K-wires</a:t>
            </a:r>
            <a:b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endParaRPr lang="en-US" sz="4000" i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52697" y="1463040"/>
            <a:ext cx="11001103" cy="452818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From inf. Lat. to medial cortex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Increase stability,  81%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Torsional stability,  200% 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3" t="317"/>
          <a:stretch/>
        </p:blipFill>
        <p:spPr>
          <a:xfrm>
            <a:off x="8908868" y="1136467"/>
            <a:ext cx="2483092" cy="4137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699379"/>
            <a:ext cx="11919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 1.5 (2016): 239-246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Koval, Kenneth J., et al. "A new technique for complex fibula fracture fixation in the elderly: a clinical and biomechanical evaluation."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Journal of orthopaedic trauma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 11.1 (1997): 28-33.</a:t>
            </a:r>
          </a:p>
        </p:txBody>
      </p:sp>
    </p:spTree>
    <p:extLst>
      <p:ext uri="{BB962C8B-B14F-4D97-AF65-F5344CB8AC3E}">
        <p14:creationId xmlns:p14="http://schemas.microsoft.com/office/powerpoint/2010/main" val="1887331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94" y="981275"/>
            <a:ext cx="10515600" cy="1515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b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1124" y="1265935"/>
            <a:ext cx="11688896" cy="56187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Oblique fractures, additional inter fragmentary compression screw </a:t>
            </a:r>
          </a:p>
          <a:p>
            <a:br>
              <a:rPr lang="en-US" sz="2400" dirty="0">
                <a:latin typeface="Calibri" panose="020F0502020204030204" pitchFamily="34" charset="0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45" y="1738994"/>
            <a:ext cx="3055924" cy="4316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316" y="6055697"/>
            <a:ext cx="1179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Weber, Martin, and Fabian Krause. "Peroneal tendon lesions caused by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antiglide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plates used for fixation of lateral malleolar fractures: the effect of plate and screw position."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Foot &amp; ankle international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26.4 (2005): 281-285.</a:t>
            </a:r>
          </a:p>
        </p:txBody>
      </p:sp>
    </p:spTree>
    <p:extLst>
      <p:ext uri="{BB962C8B-B14F-4D97-AF65-F5344CB8AC3E}">
        <p14:creationId xmlns:p14="http://schemas.microsoft.com/office/powerpoint/2010/main" val="267781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347" y="726429"/>
            <a:ext cx="10515600" cy="1515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</a:t>
            </a:r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Posterior plating of the fibula</a:t>
            </a:r>
            <a: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b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48614" y="1558610"/>
            <a:ext cx="5247386" cy="258681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Posterolateral approach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Better soft tissue protection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More biomechanical stability 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26" y="1404158"/>
            <a:ext cx="2985383" cy="42170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95" y="6048990"/>
            <a:ext cx="1179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Weber, Martin, and Fabian Krause. "Peroneal tendon lesions caused by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antiglide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plates used for fixation of lateral malleolar fractures: the effect of plate and screw position."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Foot &amp; ankle international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26.4 (2005): 281-285.</a:t>
            </a:r>
          </a:p>
        </p:txBody>
      </p:sp>
    </p:spTree>
    <p:extLst>
      <p:ext uri="{BB962C8B-B14F-4D97-AF65-F5344CB8AC3E}">
        <p14:creationId xmlns:p14="http://schemas.microsoft.com/office/powerpoint/2010/main" val="310054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347" y="726429"/>
            <a:ext cx="10515600" cy="15154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</a:t>
            </a:r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hook plate</a:t>
            </a:r>
            <a:b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17749" y="1404158"/>
            <a:ext cx="11688896" cy="5618762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6347" y="1482546"/>
            <a:ext cx="6818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Simple option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fixation enhancement </a:t>
            </a:r>
            <a:br>
              <a:rPr lang="en-US" sz="2400" dirty="0">
                <a:latin typeface="Calibri" panose="020F0502020204030204" pitchFamily="34" charset="0"/>
              </a:rPr>
            </a:b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2742" r="27820"/>
          <a:stretch/>
        </p:blipFill>
        <p:spPr>
          <a:xfrm>
            <a:off x="7037280" y="1958584"/>
            <a:ext cx="3138077" cy="3864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20833" r="2575" b="12278"/>
          <a:stretch/>
        </p:blipFill>
        <p:spPr>
          <a:xfrm>
            <a:off x="1888344" y="3009810"/>
            <a:ext cx="4789254" cy="191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809" y="6117381"/>
            <a:ext cx="11796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Schaffer, JOHN J., and A. </a:t>
            </a:r>
            <a:r>
              <a:rPr lang="en-US" sz="1800" b="0" i="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Manoli</a:t>
            </a:r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. "The </a:t>
            </a:r>
            <a:r>
              <a:rPr lang="en-US" sz="1800" b="0" i="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antiglide</a:t>
            </a:r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 plate for distal fibular fixation. A biomechanical comparison with fixation with a lateral plate." </a:t>
            </a:r>
            <a:r>
              <a:rPr lang="en-US" sz="1800" b="0" i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J Bone Joint Surg Am</a:t>
            </a:r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 69.4 (1987): 596-604.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800" dirty="0">
                <a:latin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16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67" y="178677"/>
            <a:ext cx="10515600" cy="15848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dirty="0"/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Intramedullary fibular nail </a:t>
            </a:r>
            <a:b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endParaRPr lang="en-US" sz="4000" i="1" dirty="0">
              <a:solidFill>
                <a:srgbClr val="92D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44462" y="2187470"/>
            <a:ext cx="6098868" cy="195462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Vulnerable skin condition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Minimize soft tissue compromise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37" y="1632935"/>
            <a:ext cx="3393077" cy="4400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11896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Rajeev,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Aysha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, et al. "Functional outcomes after fibula locking nail for fragility fractures of the ankle."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The Journal of Foot and Ankle Surgery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50.5 (2011): 547-550.</a:t>
            </a:r>
          </a:p>
        </p:txBody>
      </p:sp>
    </p:spTree>
    <p:extLst>
      <p:ext uri="{BB962C8B-B14F-4D97-AF65-F5344CB8AC3E}">
        <p14:creationId xmlns:p14="http://schemas.microsoft.com/office/powerpoint/2010/main" val="270114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90" y="360215"/>
            <a:ext cx="10515600" cy="8415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Tibial cortex progression of fibular screw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E8AA2B-56A1-4F46-9C4D-5D95DB48DF15}"/>
              </a:ext>
            </a:extLst>
          </p:cNvPr>
          <p:cNvGrpSpPr/>
          <p:nvPr/>
        </p:nvGrpSpPr>
        <p:grpSpPr>
          <a:xfrm>
            <a:off x="6156410" y="1605290"/>
            <a:ext cx="4995566" cy="4413670"/>
            <a:chOff x="1700349" y="1403271"/>
            <a:chExt cx="4995566" cy="44136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1794" r="49860" b="9151"/>
            <a:stretch/>
          </p:blipFill>
          <p:spPr>
            <a:xfrm>
              <a:off x="1700349" y="1403271"/>
              <a:ext cx="3041772" cy="44136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" r="72454" b="23810"/>
            <a:stretch/>
          </p:blipFill>
          <p:spPr>
            <a:xfrm>
              <a:off x="4881928" y="1403271"/>
              <a:ext cx="1813987" cy="44136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6DB2644-5448-4467-9941-675B868103D5}"/>
              </a:ext>
            </a:extLst>
          </p:cNvPr>
          <p:cNvSpPr txBox="1"/>
          <p:nvPr/>
        </p:nvSpPr>
        <p:spPr>
          <a:xfrm>
            <a:off x="381000" y="2009554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Week quality of fibula for screw fixation</a:t>
            </a:r>
          </a:p>
        </p:txBody>
      </p:sp>
    </p:spTree>
    <p:extLst>
      <p:ext uri="{BB962C8B-B14F-4D97-AF65-F5344CB8AC3E}">
        <p14:creationId xmlns:p14="http://schemas.microsoft.com/office/powerpoint/2010/main" val="271583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30628"/>
            <a:ext cx="10515600" cy="262889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3600" i="1" dirty="0">
                <a:solidFill>
                  <a:srgbClr val="92D050"/>
                </a:solidFill>
                <a:latin typeface="Calibri" panose="020F0502020204030204" pitchFamily="34" charset="0"/>
              </a:rPr>
              <a:t>Direct fixation of the posterior </a:t>
            </a:r>
            <a:r>
              <a:rPr lang="en-US" sz="36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tibial</a:t>
            </a:r>
            <a:r>
              <a:rPr lang="en-US" sz="3600" i="1" dirty="0">
                <a:solidFill>
                  <a:srgbClr val="92D050"/>
                </a:solidFill>
                <a:latin typeface="Calibri" panose="020F0502020204030204" pitchFamily="34" charset="0"/>
              </a:rPr>
              <a:t> fragment</a:t>
            </a:r>
            <a: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br>
              <a:rPr lang="en-US" sz="36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999782"/>
            <a:ext cx="12192000" cy="497251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 Syndesmotic stabilization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Re-establishment of the integrity and physiological tension of the syndesmosis</a:t>
            </a:r>
          </a:p>
          <a:p>
            <a:pPr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In the case of fibular </a:t>
            </a:r>
            <a:r>
              <a:rPr lang="en-US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fx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.,  post. tibial plating by posterolateral approach</a:t>
            </a:r>
          </a:p>
          <a:p>
            <a:b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4" t="1118" r="3861" b="21031"/>
          <a:stretch/>
        </p:blipFill>
        <p:spPr>
          <a:xfrm>
            <a:off x="7106969" y="3624943"/>
            <a:ext cx="3602292" cy="264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" r="48531"/>
          <a:stretch/>
        </p:blipFill>
        <p:spPr>
          <a:xfrm>
            <a:off x="1153999" y="3560747"/>
            <a:ext cx="1981087" cy="261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4" t="1774"/>
          <a:stretch/>
        </p:blipFill>
        <p:spPr>
          <a:xfrm>
            <a:off x="4289085" y="3657041"/>
            <a:ext cx="1655718" cy="2577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70888"/>
            <a:ext cx="1190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Gardner, Michael J., et al. "Fixation of posterior malleolar fractures provides greater syndesmotic stability."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Clinical 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</a:rPr>
              <a:t>orthopaedics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 and related research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447 (2006): 165-171.</a:t>
            </a:r>
          </a:p>
        </p:txBody>
      </p:sp>
    </p:spTree>
    <p:extLst>
      <p:ext uri="{BB962C8B-B14F-4D97-AF65-F5344CB8AC3E}">
        <p14:creationId xmlns:p14="http://schemas.microsoft.com/office/powerpoint/2010/main" val="144007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29180" r="35862" b="23438"/>
          <a:stretch/>
        </p:blipFill>
        <p:spPr>
          <a:xfrm>
            <a:off x="146958" y="2971800"/>
            <a:ext cx="4508198" cy="344738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6075" r="44129" b="20729"/>
          <a:stretch/>
        </p:blipFill>
        <p:spPr>
          <a:xfrm>
            <a:off x="5071730" y="451615"/>
            <a:ext cx="6975749" cy="594141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34048" r="40774" b="32618"/>
          <a:stretch/>
        </p:blipFill>
        <p:spPr>
          <a:xfrm>
            <a:off x="150127" y="433387"/>
            <a:ext cx="4505029" cy="2244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85609" y="3104077"/>
            <a:ext cx="1630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80 y female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833418" y="647404"/>
            <a:ext cx="17696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10 days later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Why?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1BE39F-B07F-4002-86CE-9BCEC9FB9AD4}"/>
              </a:ext>
            </a:extLst>
          </p:cNvPr>
          <p:cNvSpPr txBox="1"/>
          <p:nvPr/>
        </p:nvSpPr>
        <p:spPr>
          <a:xfrm>
            <a:off x="7347098" y="1555636"/>
            <a:ext cx="3402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Too short plate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No fixation of Post. Mall. </a:t>
            </a:r>
          </a:p>
        </p:txBody>
      </p:sp>
    </p:spTree>
    <p:extLst>
      <p:ext uri="{BB962C8B-B14F-4D97-AF65-F5344CB8AC3E}">
        <p14:creationId xmlns:p14="http://schemas.microsoft.com/office/powerpoint/2010/main" val="10371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39" y="1268256"/>
            <a:ext cx="9849522" cy="164149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Management of ankle fractures in the elderly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4916" y="4046250"/>
            <a:ext cx="9144000" cy="754025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</a:rPr>
              <a:t>M. </a:t>
            </a:r>
            <a:r>
              <a:rPr lang="en-US" dirty="0" err="1">
                <a:latin typeface="Calibri" panose="020F0502020204030204" pitchFamily="34" charset="0"/>
              </a:rPr>
              <a:t>Tavakoi</a:t>
            </a:r>
            <a:r>
              <a:rPr lang="en-US" dirty="0">
                <a:latin typeface="Calibri" panose="020F0502020204030204" pitchFamily="34" charset="0"/>
              </a:rPr>
              <a:t> MD</a:t>
            </a:r>
          </a:p>
          <a:p>
            <a:pPr algn="l"/>
            <a:r>
              <a:rPr lang="en-US" dirty="0">
                <a:latin typeface="Calibri" panose="020F0502020204030204" pitchFamily="34" charset="0"/>
              </a:rPr>
              <a:t>IOA Tabriz webinar</a:t>
            </a:r>
          </a:p>
          <a:p>
            <a:pPr algn="l"/>
            <a:r>
              <a:rPr lang="en-US" dirty="0">
                <a:latin typeface="Calibri" panose="020F0502020204030204" pitchFamily="34" charset="0"/>
              </a:rPr>
              <a:t>1400.03.07</a:t>
            </a:r>
          </a:p>
        </p:txBody>
      </p:sp>
    </p:spTree>
    <p:extLst>
      <p:ext uri="{BB962C8B-B14F-4D97-AF65-F5344CB8AC3E}">
        <p14:creationId xmlns:p14="http://schemas.microsoft.com/office/powerpoint/2010/main" val="231926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duotone>
              <a:prstClr val="black"/>
              <a:schemeClr val="bg1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26580" r="39761" b="14871"/>
          <a:stretch/>
        </p:blipFill>
        <p:spPr>
          <a:xfrm>
            <a:off x="2081321" y="241667"/>
            <a:ext cx="7689999" cy="637466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39D28-ED01-4A8F-9CBC-6589ADC4D7A1}"/>
              </a:ext>
            </a:extLst>
          </p:cNvPr>
          <p:cNvSpPr txBox="1"/>
          <p:nvPr/>
        </p:nvSpPr>
        <p:spPr>
          <a:xfrm>
            <a:off x="4715927" y="1318438"/>
            <a:ext cx="293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6 weeks after revision</a:t>
            </a:r>
          </a:p>
        </p:txBody>
      </p:sp>
    </p:spTree>
    <p:extLst>
      <p:ext uri="{BB962C8B-B14F-4D97-AF65-F5344CB8AC3E}">
        <p14:creationId xmlns:p14="http://schemas.microsoft.com/office/powerpoint/2010/main" val="1248998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67" y="178677"/>
            <a:ext cx="10515600" cy="15848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Cement augmentation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86439" y="2049136"/>
            <a:ext cx="11688896" cy="3277775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Severely osteoporotic bone	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Screws insertion into the cement prior to hardening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Alternatively, drilling the hardened cement and screw fixation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Resorbable calcium phosphate cement with gradual replacement by bone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1" y="6185703"/>
            <a:ext cx="11883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19" y="119219"/>
            <a:ext cx="11916407" cy="16462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Supplementary ext. fixation</a:t>
            </a:r>
            <a:b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35805" y="2151679"/>
            <a:ext cx="5657161" cy="10699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Hybrid fixation to get more stability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Tibio metatarsal fixation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55" y="1378553"/>
            <a:ext cx="3714750" cy="4667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418" y="6227858"/>
            <a:ext cx="11916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75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18" y="1445845"/>
            <a:ext cx="11916407" cy="819696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b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4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Ilizarov frame</a:t>
            </a:r>
            <a:b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b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92D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t="5565" r="13005"/>
          <a:stretch/>
        </p:blipFill>
        <p:spPr>
          <a:xfrm>
            <a:off x="5373966" y="1587058"/>
            <a:ext cx="3685636" cy="3825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EF0732-50BE-43BE-BAED-2BFEB4F595F0}"/>
              </a:ext>
            </a:extLst>
          </p:cNvPr>
          <p:cNvSpPr txBox="1"/>
          <p:nvPr/>
        </p:nvSpPr>
        <p:spPr>
          <a:xfrm>
            <a:off x="139204" y="629028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Pinzur, Michael S. "The role of ring external fixation in Charcot foot arthropathy." </a:t>
            </a:r>
            <a:r>
              <a:rPr lang="en-US" sz="1800" b="0" i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Foot and ankle clinics</a:t>
            </a:r>
            <a:r>
              <a:rPr lang="en-US" sz="1800" b="0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 11.4 (2006): 837-847.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DB2A6-78A4-485C-886D-01BF8DF53C84}"/>
              </a:ext>
            </a:extLst>
          </p:cNvPr>
          <p:cNvSpPr txBox="1"/>
          <p:nvPr/>
        </p:nvSpPr>
        <p:spPr>
          <a:xfrm>
            <a:off x="871871" y="2034708"/>
            <a:ext cx="4242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kern="120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 Charcot foot arthropathy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21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99" y="97909"/>
            <a:ext cx="10515600" cy="16067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Fixation techniques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40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Tibio</a:t>
            </a: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-</a:t>
            </a:r>
            <a:r>
              <a:rPr lang="en-US" sz="4000" i="1" dirty="0" err="1">
                <a:solidFill>
                  <a:srgbClr val="92D050"/>
                </a:solidFill>
                <a:latin typeface="Calibri" panose="020F0502020204030204" pitchFamily="34" charset="0"/>
              </a:rPr>
              <a:t>talo</a:t>
            </a:r>
            <a:r>
              <a:rPr lang="en-US" sz="4000" i="1" dirty="0">
                <a:solidFill>
                  <a:srgbClr val="92D050"/>
                </a:solidFill>
                <a:latin typeface="Calibri" panose="020F0502020204030204" pitchFamily="34" charset="0"/>
              </a:rPr>
              <a:t>-calcaneal fusion</a:t>
            </a:r>
            <a: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br>
              <a:rPr lang="en-US" sz="4000" dirty="0">
                <a:solidFill>
                  <a:srgbClr val="92D050"/>
                </a:solidFill>
                <a:latin typeface="Calibri" panose="020F0502020204030204" pitchFamily="34" charset="0"/>
              </a:rPr>
            </a:b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0074" y="1541812"/>
            <a:ext cx="11688896" cy="450589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High stability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Retrograde curved nail from calcaneum to tibia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Excellent treatment option for Charcot neurogenic osteoarthropathy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074" y="3376751"/>
            <a:ext cx="3461656" cy="2336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2871" r="2663" b="4507"/>
          <a:stretch/>
        </p:blipFill>
        <p:spPr>
          <a:xfrm>
            <a:off x="4067713" y="3376751"/>
            <a:ext cx="5042263" cy="2364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11673" r="807" b="16598"/>
          <a:stretch/>
        </p:blipFill>
        <p:spPr>
          <a:xfrm>
            <a:off x="9406973" y="3362025"/>
            <a:ext cx="2405000" cy="2379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917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S., H.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Zwipp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, and W.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Schneiders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. "Treatment strategies for Charcot-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osteoarthropathy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." 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</a:rPr>
              <a:t>Osteologie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23 (2014): 107-16.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Al-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Nammari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, S. S., et al. "Fragility fractures of the ankle in the frail elderly patient."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Bone Joint J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96.6 (2014): 817-822.</a:t>
            </a:r>
          </a:p>
        </p:txBody>
      </p:sp>
    </p:spTree>
    <p:extLst>
      <p:ext uri="{BB962C8B-B14F-4D97-AF65-F5344CB8AC3E}">
        <p14:creationId xmlns:p14="http://schemas.microsoft.com/office/powerpoint/2010/main" val="816369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3192" y="524581"/>
            <a:ext cx="12100560" cy="12541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Post-operative 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9319" y="2027104"/>
            <a:ext cx="11788049" cy="464801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Active compliant patients		 Partial WB(20kg) for 6-8 weeks in a boot walker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Frail incompliant patients 		 Offloading in a short leg cast for 8 weeks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Severe osteoporosis		 Offloading in a TCC for 12 weeks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Diabetic neuropathy		 Offloading in a TCC for 12 weeks</a:t>
            </a:r>
          </a:p>
        </p:txBody>
      </p:sp>
    </p:spTree>
    <p:extLst>
      <p:ext uri="{BB962C8B-B14F-4D97-AF65-F5344CB8AC3E}">
        <p14:creationId xmlns:p14="http://schemas.microsoft.com/office/powerpoint/2010/main" val="1630410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543631"/>
            <a:ext cx="12100560" cy="12541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Post-operative treatment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9319" y="2027104"/>
            <a:ext cx="11788049" cy="46480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Comorbidities treatment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Blood glucose levels control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Osteoporotic fracture	 Routine BMD and adequate medication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Smoking and alcohol cessation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Physical activity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A7837CD-B6A8-41E7-B68A-63E723F66B72}"/>
              </a:ext>
            </a:extLst>
          </p:cNvPr>
          <p:cNvSpPr/>
          <p:nvPr/>
        </p:nvSpPr>
        <p:spPr>
          <a:xfrm>
            <a:off x="3438525" y="3038475"/>
            <a:ext cx="46672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0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50" y="145628"/>
            <a:ext cx="10515600" cy="14408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Take home message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31354" y="1123720"/>
            <a:ext cx="11721160" cy="486750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Displaced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fx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.	  		Significantly better results by ORIF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ORIF general indication		No differ in elderly from younger patient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Individual treatment 		Bone quality, overall condition, functional demand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Charcot arthropathy detection	Special treatment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Stable fixation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Co -morbidities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Osteoporosis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Blood glucose levels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7469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397B-3F77-4764-B613-C217AEA4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09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n w="0"/>
                <a:solidFill>
                  <a:srgbClr val="FFC000"/>
                </a:solidFill>
              </a:rPr>
              <a:t>Thanks for your attention</a:t>
            </a:r>
            <a:endParaRPr lang="en-US" sz="6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3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76BD-D079-4E4C-9E86-5C63BDAB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86" y="705367"/>
            <a:ext cx="223460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Objective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D792C-C08A-47A3-A928-3E74BB1B2113}"/>
              </a:ext>
            </a:extLst>
          </p:cNvPr>
          <p:cNvSpPr txBox="1"/>
          <p:nvPr/>
        </p:nvSpPr>
        <p:spPr>
          <a:xfrm>
            <a:off x="838200" y="2169042"/>
            <a:ext cx="830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Specific reference to comorbidities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</a:rPr>
              <a:t>Current treatment approach</a:t>
            </a:r>
          </a:p>
          <a:p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19" y="231354"/>
            <a:ext cx="10515600" cy="92781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Problems in elderly patient with ankle fractures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3387" y="1244906"/>
            <a:ext cx="11743981" cy="53872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Calibri" panose="020F0502020204030204" pitchFamily="34" charset="0"/>
              </a:rPr>
              <a:t> Operative treatment</a:t>
            </a:r>
          </a:p>
          <a:p>
            <a:r>
              <a:rPr lang="en-US" sz="2400" dirty="0">
                <a:latin typeface="Calibri" panose="020F0502020204030204" pitchFamily="34" charset="0"/>
              </a:rPr>
              <a:t>    Higher rates of complication (osteoporosis, diabetes, peripheral vascular disease, obesity)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Calibri" panose="020F0502020204030204" pitchFamily="34" charset="0"/>
              </a:rPr>
              <a:t> Non operative treatment</a:t>
            </a:r>
          </a:p>
          <a:p>
            <a:r>
              <a:rPr lang="en-US" sz="2400" dirty="0">
                <a:latin typeface="Calibri" panose="020F0502020204030204" pitchFamily="34" charset="0"/>
              </a:rPr>
              <a:t>    Higher rates of malunion and nonunion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latin typeface="Calibri" panose="020F0502020204030204" pitchFamily="34" charset="0"/>
              </a:rPr>
              <a:t> Poor bone quality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More complicated fracture patterns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Problems with fixation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428" y="5794562"/>
            <a:ext cx="11743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Davidovitch, Roy I., et al. "Functional outcome after operatively treated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Foot &amp; ankle international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30.8 (2009): 728-733.</a:t>
            </a:r>
          </a:p>
        </p:txBody>
      </p:sp>
    </p:spTree>
    <p:extLst>
      <p:ext uri="{BB962C8B-B14F-4D97-AF65-F5344CB8AC3E}">
        <p14:creationId xmlns:p14="http://schemas.microsoft.com/office/powerpoint/2010/main" val="13827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66" y="777753"/>
            <a:ext cx="11919473" cy="12540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Evaluation of elderly patients with ankle fractures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6807" y="2159980"/>
            <a:ext cx="12085193" cy="44237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Fx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. with no significant trauma: 	 history for an osteoporotic or pathological fracture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Clinical examination:                          acute deformities, open wounds and soft tissue condition</a:t>
            </a: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Neurological disorder:        		 dry and scalding skin, claw toes, subtle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cavus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, loss of 						 protective sensation in the sole of the foot </a:t>
            </a:r>
          </a:p>
          <a:p>
            <a:pPr marL="342900" indent="-342900"/>
            <a:endParaRPr lang="en-US" alt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 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666" y="6214348"/>
            <a:ext cx="120023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239-246.</a:t>
            </a:r>
          </a:p>
        </p:txBody>
      </p:sp>
    </p:spTree>
    <p:extLst>
      <p:ext uri="{BB962C8B-B14F-4D97-AF65-F5344CB8AC3E}">
        <p14:creationId xmlns:p14="http://schemas.microsoft.com/office/powerpoint/2010/main" val="24848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4" y="1633066"/>
            <a:ext cx="4363756" cy="30695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335296" y="1326046"/>
            <a:ext cx="1611591" cy="184180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 X- ray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 CT scan</a:t>
            </a:r>
          </a:p>
          <a:p>
            <a:endParaRPr lang="en-US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776" y="792028"/>
            <a:ext cx="4356632" cy="2970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4494" y="3545714"/>
            <a:ext cx="70974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</a:rPr>
              <a:t>CT scan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Complex fracture, post tibial fragment, impaction of the tibial plafond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Fracture-dislocations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Planning the operative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Post reduction and </a:t>
            </a:r>
            <a:r>
              <a:rPr lang="en-US" sz="2400" dirty="0" err="1">
                <a:latin typeface="Calibri" panose="020F0502020204030204" pitchFamily="34" charset="0"/>
              </a:rPr>
              <a:t>ext.fix</a:t>
            </a:r>
            <a:r>
              <a:rPr lang="en-US" sz="2400" dirty="0">
                <a:latin typeface="Calibri" panose="020F0502020204030204" pitchFamily="34" charset="0"/>
              </a:rPr>
              <a:t>.</a:t>
            </a:r>
            <a:br>
              <a:rPr lang="en-US" sz="2400" dirty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97321" y="4916248"/>
            <a:ext cx="20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79-year-old woman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146775" y="229771"/>
            <a:ext cx="7070535" cy="820343"/>
          </a:xfrm>
          <a:prstGeom prst="wedgeRoundRectCallout">
            <a:avLst>
              <a:gd name="adj1" fmla="val 26422"/>
              <a:gd name="adj2" fmla="val 1122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Diagnosis of an ankle fracture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958" y="6113824"/>
            <a:ext cx="12045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Bartoníček, Jan, et al. "Anatomy and classification of the posterior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tibial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 fragment in ankle fractures."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Archives of orthopaedic and trauma surgery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135.4 (2015): 505-516.</a:t>
            </a:r>
          </a:p>
        </p:txBody>
      </p:sp>
    </p:spTree>
    <p:extLst>
      <p:ext uri="{BB962C8B-B14F-4D97-AF65-F5344CB8AC3E}">
        <p14:creationId xmlns:p14="http://schemas.microsoft.com/office/powerpoint/2010/main" val="468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695"/>
            <a:ext cx="10515600" cy="148487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solidFill>
                  <a:srgbClr val="FFC000"/>
                </a:solidFill>
                <a:latin typeface="Calibri" panose="020F0502020204030204" pitchFamily="34" charset="0"/>
              </a:rPr>
              <a:t>Emergency treatment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77817" y="1128723"/>
            <a:ext cx="11512626" cy="232295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chemeClr val="tx1"/>
                </a:solidFill>
                <a:latin typeface="Calibri" panose="020F0502020204030204" pitchFamily="34" charset="0"/>
              </a:rPr>
              <a:t>Grossly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 displaced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fx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-dx, </a:t>
            </a:r>
            <a:r>
              <a:rPr lang="en-US" sz="2400" dirty="0">
                <a:solidFill>
                  <a:schemeClr val="tx1"/>
                </a:solidFill>
                <a:latin typeface="StoneSansITCPro-Medium"/>
              </a:rPr>
              <a:t>impeding skin necrosis         Immediate reduction 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Open fractures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Closed fractures with subcutaneous stripping, Morel Lavallee lesion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</a:rPr>
              <a:t>Compartment syndrome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2" y="3207133"/>
            <a:ext cx="3067935" cy="2791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4443" y="49847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82" y="2621633"/>
            <a:ext cx="2346565" cy="35381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9818" y="6243054"/>
            <a:ext cx="11820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D8B509F-A162-4E0F-A5ED-E40A466D697F}"/>
              </a:ext>
            </a:extLst>
          </p:cNvPr>
          <p:cNvSpPr/>
          <p:nvPr/>
        </p:nvSpPr>
        <p:spPr>
          <a:xfrm>
            <a:off x="6794205" y="1233376"/>
            <a:ext cx="393405" cy="238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7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36" y="145628"/>
            <a:ext cx="10515600" cy="151792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solidFill>
                  <a:srgbClr val="FFC000"/>
                </a:solidFill>
                <a:latin typeface="Calibri" panose="020F0502020204030204" pitchFamily="34" charset="0"/>
              </a:rPr>
              <a:t>Non-operative treatment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79907" y="1408477"/>
            <a:ext cx="11766014" cy="1710281"/>
          </a:xfrm>
        </p:spPr>
        <p:txBody>
          <a:bodyPr>
            <a:noAutofit/>
          </a:bodyPr>
          <a:lstStyle/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Stable and non-displaced fractures 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Isolated fibular fractures without additional syndesmotic or medial ligament ruptures</a:t>
            </a: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Isolated undisplaced medial malleolar fracture without syndesmotic or lateral instability</a:t>
            </a:r>
          </a:p>
          <a:p>
            <a:pPr>
              <a:buClr>
                <a:srgbClr val="FFC000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954" y="6201732"/>
            <a:ext cx="12045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Stefan. "Management of ankle fractures in the elderly."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</a:rPr>
              <a:t>EFORT Open Reviews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1.5 (2016): 239-246.</a:t>
            </a:r>
          </a:p>
        </p:txBody>
      </p:sp>
    </p:spTree>
    <p:extLst>
      <p:ext uri="{BB962C8B-B14F-4D97-AF65-F5344CB8AC3E}">
        <p14:creationId xmlns:p14="http://schemas.microsoft.com/office/powerpoint/2010/main" val="108329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36" y="145628"/>
            <a:ext cx="10515600" cy="151792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solidFill>
                  <a:srgbClr val="FFC000"/>
                </a:solidFill>
                <a:latin typeface="Calibri" panose="020F0502020204030204" pitchFamily="34" charset="0"/>
              </a:rPr>
              <a:t>Non-operative treatment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b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en-US" sz="40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47250" y="783771"/>
            <a:ext cx="11766014" cy="554299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Stable </a:t>
            </a:r>
            <a:r>
              <a:rPr lang="en-US" sz="2400" dirty="0" err="1">
                <a:solidFill>
                  <a:schemeClr val="tx1"/>
                </a:solidFill>
              </a:rPr>
              <a:t>fx</a:t>
            </a:r>
            <a:r>
              <a:rPr lang="en-US" sz="2400" dirty="0">
                <a:solidFill>
                  <a:schemeClr val="tx1"/>
                </a:solidFill>
              </a:rPr>
              <a:t>:				        6ws orthosis or a special walker/boot                               					         neutral  position, limited  supination</a:t>
            </a:r>
          </a:p>
          <a:p>
            <a:pPr>
              <a:buClr>
                <a:srgbClr val="FFC000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Poor bone quality:			         Cast immobilization with off-loading 						                         until  radiographic evidence of bone healing</a:t>
            </a:r>
          </a:p>
          <a:p>
            <a:pPr>
              <a:buClr>
                <a:srgbClr val="FFC000"/>
              </a:buClr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Charcot neuro-osteo-arthropathy:        Well-padded total-contact cast				                                                                      complete off- loading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tx1"/>
                </a:solidFill>
              </a:rPr>
              <a:t>prolonged immobilization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257" y="5865096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Rammelt, S., H.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Zwipp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, and W.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Schneiders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. "Treatment strategies for Charcot-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osteoarthropathy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." 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</a:rPr>
              <a:t>Osteologie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 23 (2014): 107-16.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Rammelt, S., et al. "[Problems and controversies in the treatment of ankle fractures]." </a:t>
            </a:r>
            <a:r>
              <a:rPr lang="en-US" i="1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Der </a:t>
            </a:r>
            <a:r>
              <a:rPr lang="en-US" i="1" dirty="0" err="1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Unfallchirurg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 114.10 (2011): 847-860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8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4192</TotalTime>
  <Words>2353</Words>
  <Application>Microsoft Office PowerPoint</Application>
  <PresentationFormat>Widescreen</PresentationFormat>
  <Paragraphs>221</Paragraphs>
  <Slides>28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Wingdings</vt:lpstr>
      <vt:lpstr>Calibri Light</vt:lpstr>
      <vt:lpstr>Arial</vt:lpstr>
      <vt:lpstr>StoneSansITCPro-Medium</vt:lpstr>
      <vt:lpstr>Calibri</vt:lpstr>
      <vt:lpstr>Corbel</vt:lpstr>
      <vt:lpstr>Depth</vt:lpstr>
      <vt:lpstr>PowerPoint Presentation</vt:lpstr>
      <vt:lpstr>Management of ankle fractures in the elderly</vt:lpstr>
      <vt:lpstr>Objective</vt:lpstr>
      <vt:lpstr>Problems in elderly patient with ankle fractures</vt:lpstr>
      <vt:lpstr>Evaluation of elderly patients with ankle fractures  </vt:lpstr>
      <vt:lpstr>PowerPoint Presentation</vt:lpstr>
      <vt:lpstr>Emergency treatment  </vt:lpstr>
      <vt:lpstr>Non-operative treatment  </vt:lpstr>
      <vt:lpstr>Non-operative treatment  </vt:lpstr>
      <vt:lpstr>Surgery </vt:lpstr>
      <vt:lpstr>Fixation technique  Locking plates  </vt:lpstr>
      <vt:lpstr>Fixation technique Plate + 2 K-wires </vt:lpstr>
      <vt:lpstr>Fixation techniques    </vt:lpstr>
      <vt:lpstr>Fixation technique  Posterior plating of the fibula   </vt:lpstr>
      <vt:lpstr>Fixation technique  hook plate  </vt:lpstr>
      <vt:lpstr>Fixation techniques Intramedullary fibular nail  </vt:lpstr>
      <vt:lpstr>Fixation technique Tibial cortex progression of fibular screw </vt:lpstr>
      <vt:lpstr>Fixation techniques Direct fixation of the posterior tibial fragment   </vt:lpstr>
      <vt:lpstr>PowerPoint Presentation</vt:lpstr>
      <vt:lpstr>PowerPoint Presentation</vt:lpstr>
      <vt:lpstr>Fixation techniques Cement augmentation </vt:lpstr>
      <vt:lpstr>Fixation techniques Supplementary ext. fixation </vt:lpstr>
      <vt:lpstr>  Fixation techniques Ilizarov frame  </vt:lpstr>
      <vt:lpstr>Fixation techniques Tibio-talo-calcaneal fusion  </vt:lpstr>
      <vt:lpstr>Post-operative treatment </vt:lpstr>
      <vt:lpstr>Post-operative treatment </vt:lpstr>
      <vt:lpstr>Take home message 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Tavakoli</dc:creator>
  <cp:lastModifiedBy>MOHSEN TAVAKOLI</cp:lastModifiedBy>
  <cp:revision>340</cp:revision>
  <dcterms:created xsi:type="dcterms:W3CDTF">2016-11-21T07:07:43Z</dcterms:created>
  <dcterms:modified xsi:type="dcterms:W3CDTF">2021-05-27T18:24:16Z</dcterms:modified>
</cp:coreProperties>
</file>